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handoutMasterIdLst>
    <p:handoutMasterId r:id="rId12"/>
  </p:handoutMasterIdLst>
  <p:sldIdLst>
    <p:sldId id="269" r:id="rId2"/>
    <p:sldId id="271" r:id="rId3"/>
    <p:sldId id="270" r:id="rId4"/>
    <p:sldId id="258" r:id="rId5"/>
    <p:sldId id="263" r:id="rId6"/>
    <p:sldId id="259" r:id="rId7"/>
    <p:sldId id="260" r:id="rId8"/>
    <p:sldId id="262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902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95DE2-94C3-4EE1-8847-BE2EDCC75067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F4125-A036-42AE-8FA9-B7E556711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D4CC9-669C-4285-B295-5779C8D05827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334EF-7D1E-4487-8476-C110815645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334EF-7D1E-4487-8476-C1108156453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B9BEBAD-C456-4EA4-9E9E-C78A411D163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D0ADD14-C2F9-4F5A-A7AF-22C6F91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1">
                    <a:lumMod val="75000"/>
                  </a:schemeClr>
                </a:solidFill>
              </a:rPr>
              <a:t>Conditionals</a:t>
            </a:r>
            <a:endParaRPr lang="ru-RU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There are 4 kinds of conditionals: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hlinkClick r:id="rId2" action="ppaction://hlinksldjump"/>
              </a:rPr>
              <a:t>Zero conditional</a:t>
            </a:r>
            <a:endParaRPr lang="en-US" sz="4800" dirty="0" smtClean="0"/>
          </a:p>
          <a:p>
            <a:r>
              <a:rPr lang="en-US" sz="4800" dirty="0" smtClean="0">
                <a:hlinkClick r:id="rId3" action="ppaction://hlinksldjump"/>
              </a:rPr>
              <a:t>First conditional</a:t>
            </a:r>
            <a:endParaRPr lang="en-US" sz="4800" dirty="0" smtClean="0"/>
          </a:p>
          <a:p>
            <a:r>
              <a:rPr lang="en-US" sz="4800" dirty="0" smtClean="0">
                <a:hlinkClick r:id="rId4" action="ppaction://hlinksldjump"/>
              </a:rPr>
              <a:t>Second conditional</a:t>
            </a:r>
            <a:endParaRPr lang="en-US" sz="4800" dirty="0" smtClean="0"/>
          </a:p>
          <a:p>
            <a:r>
              <a:rPr lang="en-US" sz="4800" dirty="0" smtClean="0">
                <a:hlinkClick r:id="rId5" action="ppaction://hlinksldjump"/>
              </a:rPr>
              <a:t>Third conditional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64307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Zero conditional </a:t>
            </a:r>
            <a:r>
              <a:rPr lang="en-US" dirty="0" smtClean="0"/>
              <a:t>is used to describe things that are generally true.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071678"/>
            <a:ext cx="8229600" cy="435771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E.g. If the temperature goes down to zero descent, water freezes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Рисунок 3" descr="j018925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3214686"/>
            <a:ext cx="3929090" cy="2571768"/>
          </a:xfrm>
          <a:prstGeom prst="rect">
            <a:avLst/>
          </a:prstGeom>
        </p:spPr>
      </p:pic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8286776" y="6572272"/>
            <a:ext cx="857224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First conditional </a:t>
            </a:r>
            <a:r>
              <a:rPr lang="en-US" dirty="0" smtClean="0"/>
              <a:t>is used to describe events which are possible in the present or future.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928802"/>
            <a:ext cx="8715436" cy="471490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2500306"/>
          <a:ext cx="8715436" cy="4000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56"/>
                <a:gridCol w="4286280"/>
              </a:tblGrid>
              <a:tr h="234910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1.If it snows</a:t>
                      </a:r>
                    </a:p>
                    <a:p>
                      <a:r>
                        <a:rPr lang="en-US" sz="2400" dirty="0" smtClean="0"/>
                        <a:t>2.If I see Jane</a:t>
                      </a:r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3.If you don’t write the composition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they will go skiing</a:t>
                      </a:r>
                    </a:p>
                    <a:p>
                      <a:r>
                        <a:rPr lang="en-US" sz="2400" dirty="0" smtClean="0"/>
                        <a:t>I’ll invite her to my birthday</a:t>
                      </a:r>
                      <a:r>
                        <a:rPr lang="en-US" sz="2400" baseline="0" dirty="0" smtClean="0"/>
                        <a:t> party.</a:t>
                      </a:r>
                    </a:p>
                    <a:p>
                      <a:r>
                        <a:rPr lang="en-US" sz="2400" baseline="0" dirty="0" smtClean="0"/>
                        <a:t>you’ll get low grades</a:t>
                      </a:r>
                      <a:endParaRPr lang="en-US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165142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</a:t>
                      </a:r>
                      <a:r>
                        <a:rPr lang="en-US" sz="2800" baseline="0" dirty="0" smtClean="0"/>
                        <a:t> + Present Simple</a:t>
                      </a:r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  <a:r>
                        <a:rPr lang="en-US" sz="2800" dirty="0" smtClean="0"/>
                        <a:t>will</a:t>
                      </a:r>
                      <a:r>
                        <a:rPr lang="en-US" sz="2800" baseline="0" dirty="0" smtClean="0"/>
                        <a:t> + infinitive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Рисунок 6" descr="AG00041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4929198"/>
            <a:ext cx="342900" cy="333375"/>
          </a:xfrm>
          <a:prstGeom prst="rect">
            <a:avLst/>
          </a:prstGeom>
        </p:spPr>
      </p:pic>
      <p:sp>
        <p:nvSpPr>
          <p:cNvPr id="9" name="Стрелка вправо 8">
            <a:hlinkClick r:id="rId3" action="ppaction://hlinksldjump"/>
          </p:cNvPr>
          <p:cNvSpPr/>
          <p:nvPr/>
        </p:nvSpPr>
        <p:spPr>
          <a:xfrm>
            <a:off x="8286776" y="6572272"/>
            <a:ext cx="857224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/>
          <a:lstStyle/>
          <a:p>
            <a:r>
              <a:rPr lang="en-US" dirty="0" smtClean="0"/>
              <a:t>Find the equivalents in </a:t>
            </a:r>
            <a:r>
              <a:rPr lang="en-US" dirty="0"/>
              <a:t>R</a:t>
            </a:r>
            <a:r>
              <a:rPr lang="en-US" dirty="0" smtClean="0"/>
              <a:t>ussian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81328"/>
            <a:ext cx="8715436" cy="5019506"/>
          </a:xfrm>
        </p:spPr>
        <p:txBody>
          <a:bodyPr>
            <a:normAutofit/>
          </a:bodyPr>
          <a:lstStyle/>
          <a:p>
            <a:r>
              <a:rPr lang="en-US" dirty="0" smtClean="0"/>
              <a:t>If you walk under a ladder, you will have bad luck.</a:t>
            </a:r>
          </a:p>
          <a:p>
            <a:r>
              <a:rPr lang="en-US" dirty="0" smtClean="0"/>
              <a:t>If you talk of the devil, he will appear.</a:t>
            </a:r>
          </a:p>
          <a:p>
            <a:r>
              <a:rPr lang="en-US" dirty="0" smtClean="0"/>
              <a:t>If you see a small spider, you will get a lot of money.</a:t>
            </a:r>
          </a:p>
          <a:p>
            <a:r>
              <a:rPr lang="en-US" dirty="0" smtClean="0"/>
              <a:t>If you scratch your left hand, you will give money away.</a:t>
            </a:r>
          </a:p>
          <a:p>
            <a:r>
              <a:rPr lang="en-US" dirty="0" smtClean="0"/>
              <a:t>If a girl catches the bride’s bouquet after a wedding, she will be the next to marry.</a:t>
            </a:r>
          </a:p>
          <a:p>
            <a:r>
              <a:rPr lang="en-US" dirty="0" smtClean="0"/>
              <a:t>If a black cat crosses your path you will have bad luck.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Second conditional </a:t>
            </a:r>
            <a:r>
              <a:rPr lang="en-US" dirty="0" smtClean="0"/>
              <a:t>is used to describe unlikely situations in the present or future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2428868"/>
          <a:ext cx="8572560" cy="4143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4286280"/>
              </a:tblGrid>
              <a:tr h="2133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</a:t>
                      </a:r>
                      <a:r>
                        <a:rPr lang="en-US" sz="2400" baseline="0" dirty="0" smtClean="0"/>
                        <a:t> I knew the answer</a:t>
                      </a:r>
                    </a:p>
                    <a:p>
                      <a:r>
                        <a:rPr lang="en-US" sz="2400" baseline="0" dirty="0" smtClean="0"/>
                        <a:t>If I were you</a:t>
                      </a:r>
                    </a:p>
                    <a:p>
                      <a:r>
                        <a:rPr lang="en-US" sz="2400" baseline="0" dirty="0" smtClean="0"/>
                        <a:t>If she had money</a:t>
                      </a:r>
                    </a:p>
                    <a:p>
                      <a:endParaRPr lang="en-US" sz="2400" baseline="0" dirty="0" smtClean="0"/>
                    </a:p>
                    <a:p>
                      <a:r>
                        <a:rPr lang="en-US" sz="2400" baseline="0" dirty="0" smtClean="0"/>
                        <a:t>If they spoke Spanish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 would tell you</a:t>
                      </a:r>
                    </a:p>
                    <a:p>
                      <a:r>
                        <a:rPr lang="en-US" sz="2400" dirty="0" smtClean="0"/>
                        <a:t>I would learn German</a:t>
                      </a:r>
                    </a:p>
                    <a:p>
                      <a:r>
                        <a:rPr lang="en-US" sz="2400" dirty="0" smtClean="0"/>
                        <a:t>she would spend her holidays abroad</a:t>
                      </a:r>
                    </a:p>
                    <a:p>
                      <a:r>
                        <a:rPr lang="en-US" sz="2400" dirty="0" smtClean="0"/>
                        <a:t>they would go to Spain</a:t>
                      </a:r>
                      <a:endParaRPr lang="ru-RU" sz="2400" dirty="0"/>
                    </a:p>
                  </a:txBody>
                  <a:tcPr/>
                </a:tc>
              </a:tr>
              <a:tr h="2009735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sz="2800" dirty="0" smtClean="0"/>
                        <a:t>If</a:t>
                      </a:r>
                      <a:r>
                        <a:rPr lang="en-US" sz="2800" baseline="0" dirty="0" smtClean="0"/>
                        <a:t> +Past Simple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sz="2800" dirty="0" smtClean="0"/>
                        <a:t> would</a:t>
                      </a:r>
                      <a:r>
                        <a:rPr lang="en-US" sz="2800" baseline="0" dirty="0" smtClean="0"/>
                        <a:t> + infinitive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AG00051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4929198"/>
            <a:ext cx="466725" cy="285752"/>
          </a:xfrm>
          <a:prstGeom prst="rect">
            <a:avLst/>
          </a:prstGeom>
        </p:spPr>
      </p:pic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8429652" y="6572272"/>
            <a:ext cx="714348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Let’s dream..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8229600" cy="5000660"/>
          </a:xfrm>
        </p:spPr>
        <p:txBody>
          <a:bodyPr/>
          <a:lstStyle/>
          <a:p>
            <a:r>
              <a:rPr lang="en-US" dirty="0" smtClean="0"/>
              <a:t>If I lived in London…</a:t>
            </a:r>
          </a:p>
          <a:p>
            <a:r>
              <a:rPr lang="en-US" dirty="0" smtClean="0"/>
              <a:t>If it were Sunday ….</a:t>
            </a:r>
          </a:p>
          <a:p>
            <a:r>
              <a:rPr lang="en-US" dirty="0" smtClean="0"/>
              <a:t>If I were the president…</a:t>
            </a:r>
          </a:p>
          <a:p>
            <a:r>
              <a:rPr lang="en-US" dirty="0" smtClean="0"/>
              <a:t>If I could   go anywhere in the world…</a:t>
            </a:r>
          </a:p>
          <a:p>
            <a:r>
              <a:rPr lang="en-US" dirty="0" smtClean="0"/>
              <a:t>If I were a producer…</a:t>
            </a:r>
          </a:p>
          <a:p>
            <a:r>
              <a:rPr lang="en-US" dirty="0" smtClean="0"/>
              <a:t>If my father had a lot of money…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78595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Third conditional </a:t>
            </a:r>
            <a:r>
              <a:rPr lang="en-US" dirty="0" smtClean="0"/>
              <a:t>is used to describe situations that didn’t happen in the past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2357431"/>
          <a:ext cx="8572560" cy="4143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375"/>
                <a:gridCol w="4396185"/>
              </a:tblGrid>
              <a:tr h="25955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he had seen them</a:t>
                      </a:r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If it hadn’t rained yesterday</a:t>
                      </a:r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If  I had known her address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he would have stopped them</a:t>
                      </a:r>
                    </a:p>
                    <a:p>
                      <a:r>
                        <a:rPr lang="en-US" sz="2400" dirty="0" smtClean="0"/>
                        <a:t>we would have gone to the country</a:t>
                      </a:r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I would have written to her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1547822"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800" dirty="0" smtClean="0"/>
                        <a:t>If</a:t>
                      </a:r>
                      <a:r>
                        <a:rPr lang="en-US" sz="2800" baseline="0" dirty="0" smtClean="0"/>
                        <a:t> + Past Perfect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 smtClean="0"/>
                    </a:p>
                    <a:p>
                      <a:r>
                        <a:rPr lang="en-US" sz="2800" dirty="0" smtClean="0"/>
                        <a:t>would</a:t>
                      </a:r>
                      <a:r>
                        <a:rPr lang="en-US" sz="2800" baseline="0" dirty="0" smtClean="0"/>
                        <a:t> + have+ III form</a:t>
                      </a:r>
                      <a:endParaRPr lang="en-US" sz="28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AG00343_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5429264"/>
            <a:ext cx="571504" cy="428628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8429652" y="6572272"/>
            <a:ext cx="714348" cy="285728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“Looking back.” Say that you regret something.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1643050"/>
            <a:ext cx="8229600" cy="436424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E.g.  If I hadn’t been rude to my mother she wouldn’t have kept me from visiting my friends on Sunday.</a:t>
            </a:r>
            <a:endParaRPr lang="ru-RU" dirty="0"/>
          </a:p>
        </p:txBody>
      </p:sp>
      <p:pic>
        <p:nvPicPr>
          <p:cNvPr id="5" name="Рисунок 4" descr="j02889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3214686"/>
            <a:ext cx="2857520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366</TotalTime>
  <Words>376</Words>
  <Application>Microsoft Office PowerPoint</Application>
  <PresentationFormat>Экран (4:3)</PresentationFormat>
  <Paragraphs>64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Conditionals</vt:lpstr>
      <vt:lpstr>There are 4 kinds of conditionals:</vt:lpstr>
      <vt:lpstr>Zero conditional is used to describe things that are generally true.</vt:lpstr>
      <vt:lpstr>First conditional is used to describe events which are possible in the present or future.</vt:lpstr>
      <vt:lpstr>Find the equivalents in Russian</vt:lpstr>
      <vt:lpstr>Second conditional is used to describe unlikely situations in the present or future</vt:lpstr>
      <vt:lpstr>Let’s dream..</vt:lpstr>
      <vt:lpstr>Third conditional is used to describe situations that didn’t happen in the past</vt:lpstr>
      <vt:lpstr>“Looking back.” Say that you regret something.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Conditionals</dc:title>
  <dc:creator>user</dc:creator>
  <cp:lastModifiedBy>Admin</cp:lastModifiedBy>
  <cp:revision>51</cp:revision>
  <dcterms:created xsi:type="dcterms:W3CDTF">2010-02-19T13:50:46Z</dcterms:created>
  <dcterms:modified xsi:type="dcterms:W3CDTF">2017-02-03T17:50:05Z</dcterms:modified>
</cp:coreProperties>
</file>